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C66EE1-E0AA-0DDA-9260-E58B53FA7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F1D1785-47DC-F626-683D-D9FBD82558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85A16C-8BB9-08F3-660C-96F8B8324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4F007B-D897-662A-98F1-EFB97867C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B403EA5-9489-15EB-5787-41FA31946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8636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D0EDF5-FC25-45FA-348B-9483561FF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BB041F8-9A50-8D01-1EC1-0B3C0C0146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A04E88-5B83-2D9A-2D4E-D4C3BE04B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31B558-DD07-798F-D085-EA59B363C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B6B949-47EA-62F7-F80A-778EEE24F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893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E74FE1A-E218-DBD4-6A9C-CBB4E89035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42677F9-58D6-39F8-8106-448AEF08E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ECAE10-7368-D7F5-8005-10370FFCF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84994E-0B4B-D269-A83D-0A303788E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B55D64-DBA9-3ECA-0CA8-2BA527CC1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0116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347D55-EDE6-112D-F3A9-2DE6CB624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AD63746-EE08-F993-765C-1D18D2985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228D804-D318-F756-3E88-7DC25F940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25E343-775C-B17F-738E-04D54B829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1ED9D6-A189-2A87-889D-57DF2DBBC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593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3D179-A959-FA80-716F-F8C38170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85CF0EC-0A87-B5B8-897D-BF9042775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06C183-C57D-66FF-8AD1-5F6AA3AAF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676B77-88FD-BAC9-7375-96377D8CA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B753E75-6C9C-C8B5-C80C-4A4B2F577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0187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903D0-C946-3544-3C98-7177AF8FE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F51DC7-366B-E04F-32A7-A227DF6F53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2DAFC7C-1F07-A705-8A68-601E9E23BF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F5B3FD0-E298-CAAE-2B88-982FD3EDC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F95289-70C4-BD7B-14D1-362FD016D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FEA386-1EC5-6A5F-0C1C-35F29D620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8859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CF0EA1-58AB-941D-ACD3-2CF15CE63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42D12C-A0E9-22BD-9120-86B3D095A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4E6089E-C538-F868-2977-69F27DC63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7CD1C5D-6CF9-7033-6922-D5F36B7F9A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2751F0E-9172-1485-744A-6D23C4C5C0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E6CF3A8-DCB4-0EA0-22C7-7F08C6EFB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9F64E09-39E4-C640-86CE-2D8D8C123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ED79531-1298-6C75-1552-80065EB3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7670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A53F9E-8177-BC7A-77A7-ED6C054BB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F866C6-CF6A-11F9-675D-9A1A4A562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40FA891-C2EC-603F-4E40-91AE53E5E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560EB0D-5616-965C-F5DD-122B06DD7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7169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45066A4-40BF-FDF2-D22C-B1BC10A3A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7BDB850-30EE-C7F7-5CC3-A125E262A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B2F3309-F32C-1BED-0EB1-4D4B11682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0503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7017E6-6DD9-7963-955B-06B8DBED3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8C2936-A2F4-EC63-107F-6C5C512F9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097FEA9-4750-6361-784C-A14264BF9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27A0497-3043-BEA0-EBF9-CB556BE64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7614473-8AAF-7B9B-C52B-1711821EE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C1A6A4-73A7-856B-3A7E-85D6B5172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3107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9C1FA6-ACEB-8CAC-5865-80912D9D4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C9A6225-77FF-5C73-1C64-EAD1BB64F4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4D3ABF-E58A-7292-8E37-0C151F4A3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1C58BC9-D8A2-F70B-CEE7-CD1154709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BA8DD3D-5567-D72B-EE34-6F29E4C61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C575841-51CB-07D8-86C7-3FED4CE39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8294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E010FE7-8EDF-5F49-7187-9BE4DD6D5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AA0F884-CACB-9869-F04C-66CA41460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33AE2A-73EC-5A58-DE54-E06F512969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89507-3029-47D3-B497-6404CB13113B}" type="datetimeFigureOut">
              <a:rPr lang="pt-BR" smtClean="0"/>
              <a:t>25/03/2025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ACCC88-CC28-E232-96C4-1F7EAFEB5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9D9A87F-FB1D-648A-1BCB-C398F94F9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B54876-F0AE-4304-9782-4C87114BA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814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CAEE9E-3416-6317-3CCF-48C70E4A68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Power BI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5BA5B65-084A-14B2-8D3F-5BDAC9312E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Professor: João Keslei</a:t>
            </a:r>
          </a:p>
        </p:txBody>
      </p:sp>
    </p:spTree>
    <p:extLst>
      <p:ext uri="{BB962C8B-B14F-4D97-AF65-F5344CB8AC3E}">
        <p14:creationId xmlns:p14="http://schemas.microsoft.com/office/powerpoint/2010/main" val="3498152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870B06F-FC4A-7E09-84B0-8BE633AE0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210" y="203825"/>
            <a:ext cx="5866716" cy="2814584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96F5382-7D12-AEAA-FC3D-6BD7FE935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01" y="3352453"/>
            <a:ext cx="10475650" cy="3028505"/>
          </a:xfrm>
          <a:prstGeom prst="rect">
            <a:avLst/>
          </a:prstGeom>
        </p:spPr>
      </p:pic>
      <p:sp>
        <p:nvSpPr>
          <p:cNvPr id="8" name="Seta: Dobrada 7">
            <a:extLst>
              <a:ext uri="{FF2B5EF4-FFF2-40B4-BE49-F238E27FC236}">
                <a16:creationId xmlns:a16="http://schemas.microsoft.com/office/drawing/2014/main" id="{7253FEF9-3484-B50B-02E2-73CB0A8433B6}"/>
              </a:ext>
            </a:extLst>
          </p:cNvPr>
          <p:cNvSpPr/>
          <p:nvPr/>
        </p:nvSpPr>
        <p:spPr>
          <a:xfrm rot="5400000">
            <a:off x="6711518" y="648070"/>
            <a:ext cx="1846556" cy="1882066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917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A4A16EA-736A-F2D5-10E1-8509C9FD98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18229"/>
            <a:ext cx="10515600" cy="2821541"/>
          </a:xfrm>
        </p:spPr>
      </p:pic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F2AD5E35-F062-1CC1-13AB-F5DBC7C180C6}"/>
              </a:ext>
            </a:extLst>
          </p:cNvPr>
          <p:cNvSpPr/>
          <p:nvPr/>
        </p:nvSpPr>
        <p:spPr>
          <a:xfrm>
            <a:off x="4030462" y="1091953"/>
            <a:ext cx="816746" cy="10919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7324BCB1-FF53-06A2-C865-373C52085F8B}"/>
              </a:ext>
            </a:extLst>
          </p:cNvPr>
          <p:cNvSpPr/>
          <p:nvPr/>
        </p:nvSpPr>
        <p:spPr>
          <a:xfrm>
            <a:off x="9055223" y="4048217"/>
            <a:ext cx="1100831" cy="6036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FD142CA-4F85-9967-6ECB-47F0D426A4CB}"/>
              </a:ext>
            </a:extLst>
          </p:cNvPr>
          <p:cNvSpPr txBox="1"/>
          <p:nvPr/>
        </p:nvSpPr>
        <p:spPr>
          <a:xfrm>
            <a:off x="2965141" y="3820902"/>
            <a:ext cx="29473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Estou usando o cartão para visualização.</a:t>
            </a:r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47A4494C-CF54-E0CB-5B2D-CACC8B3C0C4E}"/>
              </a:ext>
            </a:extLst>
          </p:cNvPr>
          <p:cNvSpPr/>
          <p:nvPr/>
        </p:nvSpPr>
        <p:spPr>
          <a:xfrm>
            <a:off x="11207689" y="4363374"/>
            <a:ext cx="744984" cy="37286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6349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242A18-BC9A-37AA-B3F0-0EFE47DF3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5605"/>
          </a:xfrm>
        </p:spPr>
        <p:txBody>
          <a:bodyPr/>
          <a:lstStyle/>
          <a:p>
            <a:pPr algn="ctr"/>
            <a:r>
              <a:rPr lang="pt-BR" dirty="0"/>
              <a:t>Agora eu faço o percentual.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F57AD6E-226F-1F6F-27EA-D82FCEBDC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08436"/>
            <a:ext cx="10515600" cy="2143816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BFBE714-3CCC-E810-918B-9414C4D552DA}"/>
              </a:ext>
            </a:extLst>
          </p:cNvPr>
          <p:cNvSpPr txBox="1"/>
          <p:nvPr/>
        </p:nvSpPr>
        <p:spPr>
          <a:xfrm>
            <a:off x="838200" y="1299781"/>
            <a:ext cx="3174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Poderia ser feito assim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C11E6CF-1F4D-CD77-FC33-96FFEF552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058" y="4918238"/>
            <a:ext cx="10554742" cy="1653704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CBE8199-FCE3-C4A8-3DE6-3D42A201C80A}"/>
              </a:ext>
            </a:extLst>
          </p:cNvPr>
          <p:cNvSpPr txBox="1"/>
          <p:nvPr/>
        </p:nvSpPr>
        <p:spPr>
          <a:xfrm>
            <a:off x="914399" y="4367814"/>
            <a:ext cx="9108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Mas assim é melhor por aproveitar as fórmula e melhorar a visualização</a:t>
            </a:r>
          </a:p>
        </p:txBody>
      </p:sp>
    </p:spTree>
    <p:extLst>
      <p:ext uri="{BB962C8B-B14F-4D97-AF65-F5344CB8AC3E}">
        <p14:creationId xmlns:p14="http://schemas.microsoft.com/office/powerpoint/2010/main" val="1201728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EDC6C2E-56DF-5BAF-B775-F0F11DF574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585" y="2539853"/>
            <a:ext cx="4524375" cy="2905125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CDCCA50-E15B-37ED-1872-FFB0139129B9}"/>
              </a:ext>
            </a:extLst>
          </p:cNvPr>
          <p:cNvSpPr txBox="1"/>
          <p:nvPr/>
        </p:nvSpPr>
        <p:spPr>
          <a:xfrm>
            <a:off x="798991" y="1893522"/>
            <a:ext cx="37374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Vai aparecer assim porque não marquei como percentual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0B74D29-D13E-5C0A-C03A-2D6386E22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366" y="1168959"/>
            <a:ext cx="6319559" cy="1449125"/>
          </a:xfrm>
          <a:prstGeom prst="rect">
            <a:avLst/>
          </a:prstGeom>
        </p:spPr>
      </p:pic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C1C571DF-68F5-3F5E-DD0B-DA324C93CAE5}"/>
              </a:ext>
            </a:extLst>
          </p:cNvPr>
          <p:cNvSpPr/>
          <p:nvPr/>
        </p:nvSpPr>
        <p:spPr>
          <a:xfrm>
            <a:off x="8771138" y="912440"/>
            <a:ext cx="559293" cy="6540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D114A3EB-935E-0252-46D3-528362A01D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4512" y="2992653"/>
            <a:ext cx="2466975" cy="1476375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2C4B4C2-E5A9-0AD7-9D57-4A76B45900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2643" y="2874603"/>
            <a:ext cx="3502380" cy="1835343"/>
          </a:xfrm>
          <a:prstGeom prst="rect">
            <a:avLst/>
          </a:prstGeom>
        </p:spPr>
      </p:pic>
      <p:sp>
        <p:nvSpPr>
          <p:cNvPr id="14" name="Seta: para Baixo 13">
            <a:extLst>
              <a:ext uri="{FF2B5EF4-FFF2-40B4-BE49-F238E27FC236}">
                <a16:creationId xmlns:a16="http://schemas.microsoft.com/office/drawing/2014/main" id="{27300FD1-7F7F-109B-224C-9B6D4C6EEC4C}"/>
              </a:ext>
            </a:extLst>
          </p:cNvPr>
          <p:cNvSpPr/>
          <p:nvPr/>
        </p:nvSpPr>
        <p:spPr>
          <a:xfrm>
            <a:off x="11123720" y="2760955"/>
            <a:ext cx="355107" cy="66804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6023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0CCB9F-BF01-91F9-A477-5B90238B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Faturamento Total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AEE04F-1FD4-6F79-6CE5-EDA406AAA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69000"/>
          </a:xfrm>
        </p:spPr>
        <p:txBody>
          <a:bodyPr/>
          <a:lstStyle/>
          <a:p>
            <a:r>
              <a:rPr lang="pt-BR" dirty="0"/>
              <a:t>Nós não temos o faturamento em cada uma das vendas.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D4F123B-336A-0C7B-4030-E902DBDBA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507" y="2494625"/>
            <a:ext cx="8353379" cy="246623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5456F23-3177-CA13-5201-8252420AEC33}"/>
              </a:ext>
            </a:extLst>
          </p:cNvPr>
          <p:cNvSpPr txBox="1"/>
          <p:nvPr/>
        </p:nvSpPr>
        <p:spPr>
          <a:xfrm>
            <a:off x="985421" y="5399028"/>
            <a:ext cx="7066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Mas temos a quantidade vendida e o preço unitário.</a:t>
            </a:r>
          </a:p>
        </p:txBody>
      </p:sp>
      <p:sp>
        <p:nvSpPr>
          <p:cNvPr id="7" name="Seta: para Cima 6">
            <a:extLst>
              <a:ext uri="{FF2B5EF4-FFF2-40B4-BE49-F238E27FC236}">
                <a16:creationId xmlns:a16="http://schemas.microsoft.com/office/drawing/2014/main" id="{5185A697-BA3F-EA7D-C417-812AB6F9A628}"/>
              </a:ext>
            </a:extLst>
          </p:cNvPr>
          <p:cNvSpPr/>
          <p:nvPr/>
        </p:nvSpPr>
        <p:spPr>
          <a:xfrm>
            <a:off x="5885895" y="4358936"/>
            <a:ext cx="461639" cy="52378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: para Cima 7">
            <a:extLst>
              <a:ext uri="{FF2B5EF4-FFF2-40B4-BE49-F238E27FC236}">
                <a16:creationId xmlns:a16="http://schemas.microsoft.com/office/drawing/2014/main" id="{EC80D0A7-397E-38B4-EE51-DC73AE0FE20C}"/>
              </a:ext>
            </a:extLst>
          </p:cNvPr>
          <p:cNvSpPr/>
          <p:nvPr/>
        </p:nvSpPr>
        <p:spPr>
          <a:xfrm>
            <a:off x="8282866" y="4358936"/>
            <a:ext cx="461639" cy="52378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E3EF8968-9453-A107-0AE1-298F63E3072A}"/>
              </a:ext>
            </a:extLst>
          </p:cNvPr>
          <p:cNvSpPr/>
          <p:nvPr/>
        </p:nvSpPr>
        <p:spPr>
          <a:xfrm>
            <a:off x="9241886" y="3968319"/>
            <a:ext cx="781235" cy="319596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D0798D7-A835-288B-184F-10D25C0F86E0}"/>
              </a:ext>
            </a:extLst>
          </p:cNvPr>
          <p:cNvSpPr txBox="1"/>
          <p:nvPr/>
        </p:nvSpPr>
        <p:spPr>
          <a:xfrm>
            <a:off x="10129421" y="3915055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Ajustar valores.</a:t>
            </a:r>
          </a:p>
        </p:txBody>
      </p:sp>
    </p:spTree>
    <p:extLst>
      <p:ext uri="{BB962C8B-B14F-4D97-AF65-F5344CB8AC3E}">
        <p14:creationId xmlns:p14="http://schemas.microsoft.com/office/powerpoint/2010/main" val="2485435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E4340A-C709-213F-4E45-69FFB63A3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Power BI está tentando encontrar os dados porem não encontra, 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155B5CE-7B4C-DE53-35FA-31B0EC383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2634" y="1825625"/>
            <a:ext cx="10466731" cy="4351338"/>
          </a:xfrm>
        </p:spPr>
      </p:pic>
    </p:spTree>
    <p:extLst>
      <p:ext uri="{BB962C8B-B14F-4D97-AF65-F5344CB8AC3E}">
        <p14:creationId xmlns:p14="http://schemas.microsoft.com/office/powerpoint/2010/main" val="3618296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EBEB0D43-5D29-39DF-3598-E18A9CD75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4805"/>
            <a:ext cx="12192000" cy="5296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6198791-4824-A003-AEF0-638168DDF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Basta ir na Guia inicial e em Configuração da fonte de dados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E0EDC67-5BB1-5171-586D-4078873460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05729" y="2589105"/>
            <a:ext cx="5793607" cy="4351338"/>
          </a:xfrm>
        </p:spPr>
      </p:pic>
      <p:sp>
        <p:nvSpPr>
          <p:cNvPr id="8" name="Seta: para a Esquerda 7">
            <a:extLst>
              <a:ext uri="{FF2B5EF4-FFF2-40B4-BE49-F238E27FC236}">
                <a16:creationId xmlns:a16="http://schemas.microsoft.com/office/drawing/2014/main" id="{7CF2567C-38F9-EA64-3B61-1AB7F56B45C6}"/>
              </a:ext>
            </a:extLst>
          </p:cNvPr>
          <p:cNvSpPr/>
          <p:nvPr/>
        </p:nvSpPr>
        <p:spPr>
          <a:xfrm>
            <a:off x="1660124" y="1765927"/>
            <a:ext cx="692459" cy="30257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2D318083-D8A3-0A18-03BA-671102FD78FF}"/>
              </a:ext>
            </a:extLst>
          </p:cNvPr>
          <p:cNvSpPr/>
          <p:nvPr/>
        </p:nvSpPr>
        <p:spPr>
          <a:xfrm>
            <a:off x="3204839" y="2219417"/>
            <a:ext cx="754602" cy="36968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572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3065FA2-5EC5-8035-D799-A19F3568EF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6726" y="248575"/>
            <a:ext cx="6597158" cy="4385268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2CFE398-A661-F692-A39E-77A40DBAE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792" y="4721366"/>
            <a:ext cx="5184591" cy="1955982"/>
          </a:xfrm>
          <a:prstGeom prst="rect">
            <a:avLst/>
          </a:prstGeom>
        </p:spPr>
      </p:pic>
      <p:sp>
        <p:nvSpPr>
          <p:cNvPr id="8" name="Seta: para Baixo 7">
            <a:extLst>
              <a:ext uri="{FF2B5EF4-FFF2-40B4-BE49-F238E27FC236}">
                <a16:creationId xmlns:a16="http://schemas.microsoft.com/office/drawing/2014/main" id="{596609B0-D668-A292-561A-992F4EFE3620}"/>
              </a:ext>
            </a:extLst>
          </p:cNvPr>
          <p:cNvSpPr/>
          <p:nvPr/>
        </p:nvSpPr>
        <p:spPr>
          <a:xfrm>
            <a:off x="3864746" y="3429000"/>
            <a:ext cx="550416" cy="81674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97B8F77A-6907-5638-2FAB-B0AA5DC6D7EE}"/>
              </a:ext>
            </a:extLst>
          </p:cNvPr>
          <p:cNvSpPr/>
          <p:nvPr/>
        </p:nvSpPr>
        <p:spPr>
          <a:xfrm>
            <a:off x="7510508" y="5406503"/>
            <a:ext cx="878889" cy="42612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81412AA-1744-56B1-F6A4-943F4AD903EF}"/>
              </a:ext>
            </a:extLst>
          </p:cNvPr>
          <p:cNvSpPr txBox="1"/>
          <p:nvPr/>
        </p:nvSpPr>
        <p:spPr>
          <a:xfrm>
            <a:off x="372862" y="1571348"/>
            <a:ext cx="26721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Vai na opção Alterar fonte e na próxima janela em Procurar, basta informar onde estar o arquivo novamente.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7B31506-B97F-0BB4-9C3A-49BF565CC5A4}"/>
              </a:ext>
            </a:extLst>
          </p:cNvPr>
          <p:cNvSpPr txBox="1"/>
          <p:nvPr/>
        </p:nvSpPr>
        <p:spPr>
          <a:xfrm>
            <a:off x="430521" y="5330025"/>
            <a:ext cx="2334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FF0000"/>
                </a:solidFill>
              </a:rPr>
              <a:t>Palavra Mágica Online</a:t>
            </a:r>
          </a:p>
        </p:txBody>
      </p:sp>
    </p:spTree>
    <p:extLst>
      <p:ext uri="{BB962C8B-B14F-4D97-AF65-F5344CB8AC3E}">
        <p14:creationId xmlns:p14="http://schemas.microsoft.com/office/powerpoint/2010/main" val="118891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B81E7-FD51-6FD2-32EA-1320C37A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Voltando para o Faturamento total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1BA4F44-142F-3EB8-A830-1B387A690C22}"/>
              </a:ext>
            </a:extLst>
          </p:cNvPr>
          <p:cNvSpPr txBox="1"/>
          <p:nvPr/>
        </p:nvSpPr>
        <p:spPr>
          <a:xfrm>
            <a:off x="838200" y="1882066"/>
            <a:ext cx="29436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Aqui no Power </a:t>
            </a:r>
            <a:r>
              <a:rPr lang="pt-BR" sz="2400" dirty="0" err="1"/>
              <a:t>Queri</a:t>
            </a:r>
            <a:r>
              <a:rPr lang="pt-BR" sz="2400" dirty="0"/>
              <a:t> temos a opção de criar novas colunas fazendo um calculo.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C55A498-2108-4CDF-AD21-577FDA043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666" y="1690688"/>
            <a:ext cx="7464277" cy="3294786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C4D58AC-35CC-6FEF-9ABF-B2D32E757B44}"/>
              </a:ext>
            </a:extLst>
          </p:cNvPr>
          <p:cNvSpPr txBox="1"/>
          <p:nvPr/>
        </p:nvSpPr>
        <p:spPr>
          <a:xfrm>
            <a:off x="186431" y="3646646"/>
            <a:ext cx="35954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Com as colunas selecionadas vou na Guia adicionar coluna e no botão de calculo e escolho a operação que quero, será criada coluna já com a operação feita.</a:t>
            </a:r>
          </a:p>
        </p:txBody>
      </p:sp>
      <p:sp>
        <p:nvSpPr>
          <p:cNvPr id="12" name="Seta: para Cima 11">
            <a:extLst>
              <a:ext uri="{FF2B5EF4-FFF2-40B4-BE49-F238E27FC236}">
                <a16:creationId xmlns:a16="http://schemas.microsoft.com/office/drawing/2014/main" id="{D15AC67E-F70C-6379-3700-D8293567662C}"/>
              </a:ext>
            </a:extLst>
          </p:cNvPr>
          <p:cNvSpPr/>
          <p:nvPr/>
        </p:nvSpPr>
        <p:spPr>
          <a:xfrm>
            <a:off x="4429956" y="1882066"/>
            <a:ext cx="514905" cy="68358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eta: para a Esquerda 12">
            <a:extLst>
              <a:ext uri="{FF2B5EF4-FFF2-40B4-BE49-F238E27FC236}">
                <a16:creationId xmlns:a16="http://schemas.microsoft.com/office/drawing/2014/main" id="{896B43F2-4B78-6A3E-06D6-AE1643A7CF3E}"/>
              </a:ext>
            </a:extLst>
          </p:cNvPr>
          <p:cNvSpPr/>
          <p:nvPr/>
        </p:nvSpPr>
        <p:spPr>
          <a:xfrm>
            <a:off x="7558944" y="1882066"/>
            <a:ext cx="692458" cy="44388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eta: para a Esquerda 13">
            <a:extLst>
              <a:ext uri="{FF2B5EF4-FFF2-40B4-BE49-F238E27FC236}">
                <a16:creationId xmlns:a16="http://schemas.microsoft.com/office/drawing/2014/main" id="{BE2ADCEE-1C34-0643-D5C1-C6C06E16F48A}"/>
              </a:ext>
            </a:extLst>
          </p:cNvPr>
          <p:cNvSpPr/>
          <p:nvPr/>
        </p:nvSpPr>
        <p:spPr>
          <a:xfrm>
            <a:off x="8251402" y="2666896"/>
            <a:ext cx="701336" cy="262735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DFB5EBE9-18C1-9E62-3746-84D7E01DB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139" y="5500849"/>
            <a:ext cx="7146525" cy="921666"/>
          </a:xfrm>
          <a:prstGeom prst="rect">
            <a:avLst/>
          </a:prstGeom>
        </p:spPr>
      </p:pic>
      <p:sp>
        <p:nvSpPr>
          <p:cNvPr id="17" name="Seta: para Baixo 16">
            <a:extLst>
              <a:ext uri="{FF2B5EF4-FFF2-40B4-BE49-F238E27FC236}">
                <a16:creationId xmlns:a16="http://schemas.microsoft.com/office/drawing/2014/main" id="{FCC506E7-C41D-2A61-97E6-D6D60E33B8FB}"/>
              </a:ext>
            </a:extLst>
          </p:cNvPr>
          <p:cNvSpPr/>
          <p:nvPr/>
        </p:nvSpPr>
        <p:spPr>
          <a:xfrm>
            <a:off x="10520040" y="5051394"/>
            <a:ext cx="417249" cy="48646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4015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0EA97E-1644-D480-8B1D-4397BC91C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Agora criando a formula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BA0B3ED-18C1-122C-37C2-3E36454C07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81043"/>
            <a:ext cx="10515600" cy="2057606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C1BAE30-DF45-4B43-A728-58895E7B9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810" y="4214696"/>
            <a:ext cx="3824380" cy="227817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F530F844-1605-30F5-1CE6-7AE38FE05556}"/>
              </a:ext>
            </a:extLst>
          </p:cNvPr>
          <p:cNvSpPr txBox="1"/>
          <p:nvPr/>
        </p:nvSpPr>
        <p:spPr>
          <a:xfrm>
            <a:off x="2394011" y="3861786"/>
            <a:ext cx="7403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/>
              <a:t>E com o cartão mais uma vez, visualizamos o resultado</a:t>
            </a:r>
          </a:p>
        </p:txBody>
      </p:sp>
    </p:spTree>
    <p:extLst>
      <p:ext uri="{BB962C8B-B14F-4D97-AF65-F5344CB8AC3E}">
        <p14:creationId xmlns:p14="http://schemas.microsoft.com/office/powerpoint/2010/main" val="3609040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AA4D43-5800-EE04-74BD-91E61B3C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2137"/>
          </a:xfrm>
        </p:spPr>
        <p:txBody>
          <a:bodyPr/>
          <a:lstStyle/>
          <a:p>
            <a:pPr algn="ctr"/>
            <a:r>
              <a:rPr lang="pt-BR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Analisando os dados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957CDE8-23EE-3557-F80B-059BD73B5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9419" y="2141537"/>
            <a:ext cx="7079042" cy="4351338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578F3FB-C5A8-0D87-95D6-B07053F8D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419" y="1281121"/>
            <a:ext cx="3045331" cy="90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8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37E67F-897D-DB04-488E-2E4F23AF3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Ticket Médio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9B760FB-F02E-5224-1B85-0D3CCC441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150914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6A8AC0D-3667-DF34-A41B-2D8D36FED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0037" y="3511071"/>
            <a:ext cx="3971925" cy="1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063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D7E0F8-6A2E-56A5-F67B-54564C235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879"/>
          </a:xfrm>
        </p:spPr>
        <p:txBody>
          <a:bodyPr>
            <a:normAutofit fontScale="90000"/>
          </a:bodyPr>
          <a:lstStyle/>
          <a:p>
            <a:r>
              <a:rPr lang="pt-BR" dirty="0"/>
              <a:t>Vendas Lojas Físicas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51530F-6A00-902A-7A07-E72F35423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4087"/>
            <a:ext cx="10515600" cy="677878"/>
          </a:xfrm>
        </p:spPr>
        <p:txBody>
          <a:bodyPr/>
          <a:lstStyle/>
          <a:p>
            <a:r>
              <a:rPr lang="pt-BR" dirty="0"/>
              <a:t>Vou somar todas as vendas que tive, mas só de lojas físicas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6B317D-B5F5-3CFF-FB07-79987EED3991}"/>
              </a:ext>
            </a:extLst>
          </p:cNvPr>
          <p:cNvSpPr txBox="1"/>
          <p:nvPr/>
        </p:nvSpPr>
        <p:spPr>
          <a:xfrm>
            <a:off x="3858827" y="2075581"/>
            <a:ext cx="4474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Para criar uma formula que me dá uma condição então eu uso CALCULATE.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25D540A-0F92-FD0D-2BB3-C6F8F8DFC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544" y="3582090"/>
            <a:ext cx="10029647" cy="1695635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DCBFB12-7FE8-3036-C126-89E4A86A2E96}"/>
              </a:ext>
            </a:extLst>
          </p:cNvPr>
          <p:cNvSpPr txBox="1"/>
          <p:nvPr/>
        </p:nvSpPr>
        <p:spPr>
          <a:xfrm>
            <a:off x="976544" y="5569545"/>
            <a:ext cx="10029647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300" dirty="0"/>
              <a:t>Ao chamar CALCULATE, digo o tipo de operação no caso ‘SUM’, depois escolho a coluna no caso ‘</a:t>
            </a:r>
            <a:r>
              <a:rPr lang="pt-BR" sz="2300" dirty="0" err="1"/>
              <a:t>Qtd</a:t>
            </a:r>
            <a:r>
              <a:rPr lang="pt-BR" sz="2300" dirty="0"/>
              <a:t>. Vendida’, depois o tipo de dados que quero no caso ‘Tipo Loja’ =“Online”), que tem que estar entre “” para informar que é uma palavra.  </a:t>
            </a:r>
          </a:p>
        </p:txBody>
      </p:sp>
    </p:spTree>
    <p:extLst>
      <p:ext uri="{BB962C8B-B14F-4D97-AF65-F5344CB8AC3E}">
        <p14:creationId xmlns:p14="http://schemas.microsoft.com/office/powerpoint/2010/main" val="2180268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4D8397-6545-CA5D-78FA-F7436F8AA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3461"/>
          </a:xfrm>
        </p:spPr>
        <p:txBody>
          <a:bodyPr/>
          <a:lstStyle/>
          <a:p>
            <a:r>
              <a:rPr lang="pt-BR" dirty="0"/>
              <a:t>Percentual de vendas Online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24EB77F-B96A-2390-C1E9-0905BD664B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7178" y="1118586"/>
            <a:ext cx="10515600" cy="944419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861AE62-F38C-56AA-9577-5D8693333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756" y="3429000"/>
            <a:ext cx="5958443" cy="29654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0FB6852-F032-F18B-C06C-26562615FE6A}"/>
              </a:ext>
            </a:extLst>
          </p:cNvPr>
          <p:cNvSpPr txBox="1"/>
          <p:nvPr/>
        </p:nvSpPr>
        <p:spPr>
          <a:xfrm>
            <a:off x="4213934" y="2574524"/>
            <a:ext cx="3764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/>
              <a:t>Resultados</a:t>
            </a:r>
          </a:p>
        </p:txBody>
      </p:sp>
    </p:spTree>
    <p:extLst>
      <p:ext uri="{BB962C8B-B14F-4D97-AF65-F5344CB8AC3E}">
        <p14:creationId xmlns:p14="http://schemas.microsoft.com/office/powerpoint/2010/main" val="9733894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AA078B6-EE6E-DB22-2A21-14E9FF32C4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2533" y="467341"/>
            <a:ext cx="6986934" cy="5713576"/>
          </a:xfrm>
        </p:spPr>
      </p:pic>
    </p:spTree>
    <p:extLst>
      <p:ext uri="{BB962C8B-B14F-4D97-AF65-F5344CB8AC3E}">
        <p14:creationId xmlns:p14="http://schemas.microsoft.com/office/powerpoint/2010/main" val="2204642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781C0D-4A77-C5BD-2ACC-B9BC659E7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Soma da </a:t>
            </a:r>
            <a:r>
              <a:rPr lang="pt-BR" dirty="0" err="1"/>
              <a:t>Qtd</a:t>
            </a:r>
            <a:r>
              <a:rPr lang="pt-BR" dirty="0"/>
              <a:t> vendida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08CB3EA-3D38-BC8C-F356-2D9C1D53F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0368" y="1798992"/>
            <a:ext cx="6915196" cy="435133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4218596-D23C-276D-4DCD-A7C49D9F4399}"/>
              </a:ext>
            </a:extLst>
          </p:cNvPr>
          <p:cNvSpPr txBox="1"/>
          <p:nvPr/>
        </p:nvSpPr>
        <p:spPr>
          <a:xfrm>
            <a:off x="1021800" y="1798992"/>
            <a:ext cx="2849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Uso o filtro para colocar em ordem de vendas, seleciono a coluna que vou trabalhar e em “Qualquer lugar da tabela” vou clicar com o botão direito do mouse e selecionar </a:t>
            </a:r>
            <a:r>
              <a:rPr lang="pt-BR" b="1" dirty="0"/>
              <a:t>nova medida</a:t>
            </a:r>
            <a:r>
              <a:rPr lang="pt-BR" dirty="0"/>
              <a:t>.</a:t>
            </a:r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76707B07-B94A-AC95-157B-CB98DED14331}"/>
              </a:ext>
            </a:extLst>
          </p:cNvPr>
          <p:cNvSpPr/>
          <p:nvPr/>
        </p:nvSpPr>
        <p:spPr>
          <a:xfrm>
            <a:off x="5992427" y="1690688"/>
            <a:ext cx="248575" cy="34229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8EBB0A8-5C4D-7BF6-26AA-C0E2FDF8C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924" y="3948989"/>
            <a:ext cx="2703608" cy="2201341"/>
          </a:xfrm>
          <a:prstGeom prst="rect">
            <a:avLst/>
          </a:prstGeom>
        </p:spPr>
      </p:pic>
      <p:sp>
        <p:nvSpPr>
          <p:cNvPr id="10" name="Seta: para Baixo 9">
            <a:extLst>
              <a:ext uri="{FF2B5EF4-FFF2-40B4-BE49-F238E27FC236}">
                <a16:creationId xmlns:a16="http://schemas.microsoft.com/office/drawing/2014/main" id="{88DC4314-741F-6B5E-2E90-1824A2DADFB7}"/>
              </a:ext>
            </a:extLst>
          </p:cNvPr>
          <p:cNvSpPr/>
          <p:nvPr/>
        </p:nvSpPr>
        <p:spPr>
          <a:xfrm>
            <a:off x="8700117" y="1690688"/>
            <a:ext cx="248575" cy="34229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96DFCE06-5796-AC34-6A51-B699342BF69B}"/>
              </a:ext>
            </a:extLst>
          </p:cNvPr>
          <p:cNvSpPr/>
          <p:nvPr/>
        </p:nvSpPr>
        <p:spPr>
          <a:xfrm>
            <a:off x="1568210" y="4474346"/>
            <a:ext cx="364852" cy="28408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0508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CC4926-7067-10C9-B372-88C0BB969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7749"/>
          </a:xfrm>
        </p:spPr>
        <p:txBody>
          <a:bodyPr/>
          <a:lstStyle/>
          <a:p>
            <a:r>
              <a:rPr lang="pt-BR" dirty="0"/>
              <a:t>Com a nova medida vou poder criar formulas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017C201-4446-4E02-C038-5BD16AE05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5831" y="1266825"/>
            <a:ext cx="6467475" cy="216217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B205FAF-B165-5A0B-E58C-50D9AD3DD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65" y="4357871"/>
            <a:ext cx="11620869" cy="189536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6D6FFA4-F233-868A-6DDA-5859B47574AF}"/>
              </a:ext>
            </a:extLst>
          </p:cNvPr>
          <p:cNvSpPr txBox="1"/>
          <p:nvPr/>
        </p:nvSpPr>
        <p:spPr>
          <a:xfrm>
            <a:off x="754602" y="3852909"/>
            <a:ext cx="10599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Coloca o nome da formula após o 1 e depois a lógica, lembrando que são em inglês.</a:t>
            </a:r>
          </a:p>
        </p:txBody>
      </p:sp>
    </p:spTree>
    <p:extLst>
      <p:ext uri="{BB962C8B-B14F-4D97-AF65-F5344CB8AC3E}">
        <p14:creationId xmlns:p14="http://schemas.microsoft.com/office/powerpoint/2010/main" val="1240669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BD267B7-30E4-25D5-0002-F5DD07482D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178" y="493974"/>
            <a:ext cx="5169556" cy="4610686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09AA3C8-49C1-5261-014C-495D5A1B4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2150" y="1919657"/>
            <a:ext cx="6105525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523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7A45DB-9C56-9B74-6889-4F8E654664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515" y="316421"/>
            <a:ext cx="5353257" cy="5233727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E90976D-9522-A8F5-DC1C-C0B59F497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4983" y="1734637"/>
            <a:ext cx="6008750" cy="449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933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5475AC6-C7AF-BB74-969D-32490AE2B6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80" y="746106"/>
            <a:ext cx="5745703" cy="393464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30B923D-C913-7FB4-5D88-3EA306D57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712" y="1493992"/>
            <a:ext cx="4886325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2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2BDC2E-5F82-CB0E-510E-7E27C2E78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resultado não é mostrado na tabela, mas pode ser exibido por exemplo o cartão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0ABF866-9A32-D48A-7E20-9FCEF09FB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747" y="1870013"/>
            <a:ext cx="5264466" cy="4351338"/>
          </a:xfrm>
        </p:spPr>
      </p:pic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F069FD00-3077-051C-0420-6CC897EAE4F2}"/>
              </a:ext>
            </a:extLst>
          </p:cNvPr>
          <p:cNvSpPr/>
          <p:nvPr/>
        </p:nvSpPr>
        <p:spPr>
          <a:xfrm>
            <a:off x="2911874" y="3790765"/>
            <a:ext cx="550416" cy="79899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B0F9237-206B-FE0B-154C-F4BA95482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046" y="1870013"/>
            <a:ext cx="3163195" cy="2069745"/>
          </a:xfrm>
          <a:prstGeom prst="rect">
            <a:avLst/>
          </a:prstGeom>
        </p:spPr>
      </p:pic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D70C78B3-DF0B-9B0F-2349-14135CB680E8}"/>
              </a:ext>
            </a:extLst>
          </p:cNvPr>
          <p:cNvSpPr/>
          <p:nvPr/>
        </p:nvSpPr>
        <p:spPr>
          <a:xfrm>
            <a:off x="8637973" y="3683347"/>
            <a:ext cx="790113" cy="32831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E842746A-E909-E471-7CC9-5FFA5AB607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7789" y="4185895"/>
            <a:ext cx="5079044" cy="2412416"/>
          </a:xfrm>
          <a:prstGeom prst="rect">
            <a:avLst/>
          </a:prstGeom>
        </p:spPr>
      </p:pic>
      <p:sp>
        <p:nvSpPr>
          <p:cNvPr id="12" name="Seta: para Baixo 11">
            <a:extLst>
              <a:ext uri="{FF2B5EF4-FFF2-40B4-BE49-F238E27FC236}">
                <a16:creationId xmlns:a16="http://schemas.microsoft.com/office/drawing/2014/main" id="{7227A0B2-29C0-36F3-144D-94D2C5569BB5}"/>
              </a:ext>
            </a:extLst>
          </p:cNvPr>
          <p:cNvSpPr/>
          <p:nvPr/>
        </p:nvSpPr>
        <p:spPr>
          <a:xfrm>
            <a:off x="10535301" y="3572220"/>
            <a:ext cx="508522" cy="87889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587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637AD2-C01F-5F5D-0A89-C29A64701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O total de Produtos devolvidos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03182D2-0F96-230D-67A8-EA1B9A3702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0095" y="1825625"/>
            <a:ext cx="7031809" cy="4351338"/>
          </a:xfrm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005B2E84-D120-1F27-A74F-999462438915}"/>
              </a:ext>
            </a:extLst>
          </p:cNvPr>
          <p:cNvSpPr/>
          <p:nvPr/>
        </p:nvSpPr>
        <p:spPr>
          <a:xfrm>
            <a:off x="1540276" y="2139519"/>
            <a:ext cx="967666" cy="5504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32650373-42DD-71DB-0A8D-E515AD474544}"/>
              </a:ext>
            </a:extLst>
          </p:cNvPr>
          <p:cNvSpPr/>
          <p:nvPr/>
        </p:nvSpPr>
        <p:spPr>
          <a:xfrm>
            <a:off x="7679183" y="1601209"/>
            <a:ext cx="372863" cy="53831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625AB07-9C02-3D82-DDB2-3FCDE900D496}"/>
              </a:ext>
            </a:extLst>
          </p:cNvPr>
          <p:cNvSpPr txBox="1"/>
          <p:nvPr/>
        </p:nvSpPr>
        <p:spPr>
          <a:xfrm>
            <a:off x="159798" y="3078842"/>
            <a:ext cx="23481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Mesma lógica, botão direito nova medida, mais uma vez, pode clicar em qualquer lugar da tabela.</a:t>
            </a:r>
          </a:p>
        </p:txBody>
      </p:sp>
    </p:spTree>
    <p:extLst>
      <p:ext uri="{BB962C8B-B14F-4D97-AF65-F5344CB8AC3E}">
        <p14:creationId xmlns:p14="http://schemas.microsoft.com/office/powerpoint/2010/main" val="22907719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384</Words>
  <Application>Microsoft Office PowerPoint</Application>
  <PresentationFormat>Widescreen</PresentationFormat>
  <Paragraphs>35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do Office</vt:lpstr>
      <vt:lpstr>Power BI</vt:lpstr>
      <vt:lpstr>Analisando os dados</vt:lpstr>
      <vt:lpstr>Soma da Qtd vendida</vt:lpstr>
      <vt:lpstr>Com a nova medida vou poder criar formulas</vt:lpstr>
      <vt:lpstr>Apresentação do PowerPoint</vt:lpstr>
      <vt:lpstr>Apresentação do PowerPoint</vt:lpstr>
      <vt:lpstr>Apresentação do PowerPoint</vt:lpstr>
      <vt:lpstr>O resultado não é mostrado na tabela, mas pode ser exibido por exemplo o cartão</vt:lpstr>
      <vt:lpstr>O total de Produtos devolvidos</vt:lpstr>
      <vt:lpstr>Apresentação do PowerPoint</vt:lpstr>
      <vt:lpstr>Apresentação do PowerPoint</vt:lpstr>
      <vt:lpstr>Agora eu faço o percentual.</vt:lpstr>
      <vt:lpstr>Apresentação do PowerPoint</vt:lpstr>
      <vt:lpstr>Faturamento Total</vt:lpstr>
      <vt:lpstr>O Power BI está tentando encontrar os dados porem não encontra, </vt:lpstr>
      <vt:lpstr>Basta ir na Guia inicial e em Configuração da fonte de dados</vt:lpstr>
      <vt:lpstr>Apresentação do PowerPoint</vt:lpstr>
      <vt:lpstr>Voltando para o Faturamento total</vt:lpstr>
      <vt:lpstr>Agora criando a formula</vt:lpstr>
      <vt:lpstr>Ticket Médio</vt:lpstr>
      <vt:lpstr>Vendas Lojas Físicas</vt:lpstr>
      <vt:lpstr>Percentual de vendas Online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Joao Keslei Carvalho Viana</dc:creator>
  <cp:lastModifiedBy>Joao Keslei Carvalho Viana</cp:lastModifiedBy>
  <cp:revision>7</cp:revision>
  <dcterms:created xsi:type="dcterms:W3CDTF">2025-03-25T00:17:14Z</dcterms:created>
  <dcterms:modified xsi:type="dcterms:W3CDTF">2025-03-25T21:07:25Z</dcterms:modified>
</cp:coreProperties>
</file>

<file path=docProps/thumbnail.jpeg>
</file>